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13"/>
  </p:notesMasterIdLst>
  <p:handoutMasterIdLst>
    <p:handoutMasterId r:id="rId14"/>
  </p:handoutMasterIdLst>
  <p:sldIdLst>
    <p:sldId id="2147470195" r:id="rId6"/>
    <p:sldId id="2147470201" r:id="rId7"/>
    <p:sldId id="2147470207" r:id="rId8"/>
    <p:sldId id="2147470204" r:id="rId9"/>
    <p:sldId id="2147470209" r:id="rId10"/>
    <p:sldId id="2147470202" r:id="rId11"/>
    <p:sldId id="21474702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95B372-2A8E-4841-B250-2B07466E9024}">
          <p14:sldIdLst>
            <p14:sldId id="2147470195"/>
            <p14:sldId id="2147470201"/>
            <p14:sldId id="2147470207"/>
            <p14:sldId id="2147470204"/>
            <p14:sldId id="2147470209"/>
            <p14:sldId id="2147470202"/>
            <p14:sldId id="2147470210"/>
          </p14:sldIdLst>
        </p14:section>
        <p14:section name="old or unused slides" id="{5898B06F-7E58-DB45-B814-4F91D65CA28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176" userDrawn="1">
          <p15:clr>
            <a:srgbClr val="A4A3A4"/>
          </p15:clr>
        </p15:guide>
        <p15:guide id="2" pos="7440" userDrawn="1">
          <p15:clr>
            <a:srgbClr val="A4A3A4"/>
          </p15:clr>
        </p15:guide>
        <p15:guide id="3" pos="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AF690C-CF5F-4878-371A-1A88716C3FCD}" name="Coldagelli, Nick R" initials="CR" userId="S::ncoldagelli@periscope.com::22e35263-efc6-420a-b85c-bdbaa7f5912b" providerId="AD"/>
  <p188:author id="{2A4521EE-7E48-76AE-7F65-D421C18BF792}" name="Holt, Leslie E" initials="" userId="S::LEHOLT@PERISCOPE.COM::676423f3-3d0d-4195-bed6-845b3d6bb4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A82"/>
    <a:srgbClr val="F16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6DEE8-27E3-4BC2-B2BF-B68D5BC2CA1B}" v="8" dt="2025-09-23T22:28:44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8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>
        <p:guide orient="horz" pos="4176"/>
        <p:guide pos="7440"/>
        <p:guide pos="2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320" y="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907008-8F07-C6CE-614E-789E1DD2BD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133CA-4050-8E2C-C636-9A41F67AE7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2E31-DCD5-414B-A3D6-3D89A7E60C1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EE952-4A92-16D1-D34E-DAB519178D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E988B-76C7-8016-87B5-7B4B1410DC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81CF6-E840-824C-B468-440AF6AB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530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E4525-1060-BC4E-B020-798D6D1911BD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F9B65-66F7-5F4A-A4CD-7DC51AE14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DD11C6-7CDE-A409-C4C9-516982221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2" name="Right Triangle 9">
            <a:extLst>
              <a:ext uri="{FF2B5EF4-FFF2-40B4-BE49-F238E27FC236}">
                <a16:creationId xmlns:a16="http://schemas.microsoft.com/office/drawing/2014/main" id="{86B92FF3-6155-ED92-0BAB-550C94D6CCA0}"/>
              </a:ext>
            </a:extLst>
          </p:cNvPr>
          <p:cNvSpPr/>
          <p:nvPr userDrawn="1"/>
        </p:nvSpPr>
        <p:spPr>
          <a:xfrm rot="16200000">
            <a:off x="8850754" y="3514836"/>
            <a:ext cx="2061611" cy="4624715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:a16="http://schemas.microsoft.com/office/drawing/2014/main" id="{AC038172-41F5-58B9-55FF-FF61527F1481}"/>
              </a:ext>
            </a:extLst>
          </p:cNvPr>
          <p:cNvSpPr/>
          <p:nvPr userDrawn="1"/>
        </p:nvSpPr>
        <p:spPr>
          <a:xfrm rot="5400000">
            <a:off x="2598420" y="-2598420"/>
            <a:ext cx="3429000" cy="8625840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C10E3B-78B0-2009-95A3-468FD46F47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4686" y="5881240"/>
            <a:ext cx="1845392" cy="53920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C58D08C-CB9C-65E4-D792-1BAB05BD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96" y="466747"/>
            <a:ext cx="5549604" cy="13255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lang="en-US" sz="44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D8517A-DC7E-4521-3B7B-CE9B7149E4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396" y="1887992"/>
            <a:ext cx="2490711" cy="92861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3pPr>
            <a:lvl4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4pPr>
            <a:lvl5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5648F7B2-C192-41D1-10AE-192BE4C37E1C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878" y="641350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DED9D8-F1F8-6AF8-2E91-72F458C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1945"/>
            <a:ext cx="10515600" cy="1325563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defRPr lang="en-US" sz="8000" b="1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ight Triangle 9">
            <a:extLst>
              <a:ext uri="{FF2B5EF4-FFF2-40B4-BE49-F238E27FC236}">
                <a16:creationId xmlns:a16="http://schemas.microsoft.com/office/drawing/2014/main" id="{8EA88473-FDA9-13DD-98EA-5EE7AD7728CD}"/>
              </a:ext>
            </a:extLst>
          </p:cNvPr>
          <p:cNvSpPr/>
          <p:nvPr userDrawn="1"/>
        </p:nvSpPr>
        <p:spPr>
          <a:xfrm rot="5400000">
            <a:off x="1217523" y="-1223370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E40E7543-1050-D740-BECB-766BEB1742E7}"/>
              </a:ext>
            </a:extLst>
          </p:cNvPr>
          <p:cNvSpPr/>
          <p:nvPr userDrawn="1"/>
        </p:nvSpPr>
        <p:spPr>
          <a:xfrm rot="5400000" flipH="1" flipV="1">
            <a:off x="9432437" y="4098437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FA96ED-D462-FD8D-2E57-DA62B0E13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60236" y="711511"/>
            <a:ext cx="3471528" cy="100198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F271A15F-5F1E-58B9-5B98-1DB2F16BF89B}"/>
              </a:ext>
            </a:extLst>
          </p:cNvPr>
          <p:cNvSpPr txBox="1">
            <a:spLocks/>
          </p:cNvSpPr>
          <p:nvPr userDrawn="1"/>
        </p:nvSpPr>
        <p:spPr>
          <a:xfrm>
            <a:off x="5029198" y="6265178"/>
            <a:ext cx="2133600" cy="2555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C12BEE-157D-EF43-BCCC-227D01935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301" y="4609407"/>
            <a:ext cx="4891398" cy="368300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lang="en-US" sz="24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>
              <a:buNone/>
              <a:defRPr lang="en-US" sz="24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>
              <a:buNone/>
              <a:defRPr lang="en-US" sz="24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>
              <a:buNone/>
              <a:defRPr lang="en-US" sz="2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3BCF61-D4CC-68E1-AA46-E9DAA3C338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00885" y="707948"/>
            <a:ext cx="3483864" cy="10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6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9">
            <a:extLst>
              <a:ext uri="{FF2B5EF4-FFF2-40B4-BE49-F238E27FC236}">
                <a16:creationId xmlns:a16="http://schemas.microsoft.com/office/drawing/2014/main" id="{D9682547-D506-FE63-A6CF-33EA4909E8BD}"/>
              </a:ext>
            </a:extLst>
          </p:cNvPr>
          <p:cNvSpPr/>
          <p:nvPr userDrawn="1"/>
        </p:nvSpPr>
        <p:spPr>
          <a:xfrm rot="5400000">
            <a:off x="1217523" y="-1223370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1DCF5BE7-7C73-79B2-89F4-08EA45B860A7}"/>
              </a:ext>
            </a:extLst>
          </p:cNvPr>
          <p:cNvSpPr/>
          <p:nvPr userDrawn="1"/>
        </p:nvSpPr>
        <p:spPr>
          <a:xfrm rot="5400000" flipH="1" flipV="1">
            <a:off x="9432437" y="4098437"/>
            <a:ext cx="1542039" cy="3977086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FA66AA-BDCE-6272-77CB-5F97F3DA9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60236" y="711511"/>
            <a:ext cx="3471528" cy="10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5726013-C555-0D37-BB1E-D36A7D9A164D}"/>
              </a:ext>
            </a:extLst>
          </p:cNvPr>
          <p:cNvSpPr/>
          <p:nvPr userDrawn="1"/>
        </p:nvSpPr>
        <p:spPr>
          <a:xfrm flipV="1">
            <a:off x="0" y="0"/>
            <a:ext cx="2110739" cy="5443825"/>
          </a:xfrm>
          <a:custGeom>
            <a:avLst/>
            <a:gdLst>
              <a:gd name="connsiteX0" fmla="*/ 0 w 2110739"/>
              <a:gd name="connsiteY0" fmla="*/ 5443825 h 5443825"/>
              <a:gd name="connsiteX1" fmla="*/ 2110739 w 2110739"/>
              <a:gd name="connsiteY1" fmla="*/ 5443825 h 5443825"/>
              <a:gd name="connsiteX2" fmla="*/ 0 w 2110739"/>
              <a:gd name="connsiteY2" fmla="*/ 0 h 5443825"/>
              <a:gd name="connsiteX3" fmla="*/ 0 w 2110739"/>
              <a:gd name="connsiteY3" fmla="*/ 5443825 h 544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39" h="5443825">
                <a:moveTo>
                  <a:pt x="0" y="5443825"/>
                </a:moveTo>
                <a:lnTo>
                  <a:pt x="2110739" y="5443825"/>
                </a:lnTo>
                <a:lnTo>
                  <a:pt x="0" y="0"/>
                </a:lnTo>
                <a:lnTo>
                  <a:pt x="0" y="54438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EC4735E-6133-9A64-2EE0-BFD16896B9CE}"/>
              </a:ext>
            </a:extLst>
          </p:cNvPr>
          <p:cNvSpPr/>
          <p:nvPr userDrawn="1"/>
        </p:nvSpPr>
        <p:spPr>
          <a:xfrm rot="10800000" flipV="1">
            <a:off x="9977720" y="1147133"/>
            <a:ext cx="2214280" cy="5710868"/>
          </a:xfrm>
          <a:custGeom>
            <a:avLst/>
            <a:gdLst>
              <a:gd name="connsiteX0" fmla="*/ 0 w 2110739"/>
              <a:gd name="connsiteY0" fmla="*/ 5443825 h 5443825"/>
              <a:gd name="connsiteX1" fmla="*/ 2110739 w 2110739"/>
              <a:gd name="connsiteY1" fmla="*/ 5443825 h 5443825"/>
              <a:gd name="connsiteX2" fmla="*/ 0 w 2110739"/>
              <a:gd name="connsiteY2" fmla="*/ 0 h 5443825"/>
              <a:gd name="connsiteX3" fmla="*/ 0 w 2110739"/>
              <a:gd name="connsiteY3" fmla="*/ 5443825 h 544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39" h="5443825">
                <a:moveTo>
                  <a:pt x="0" y="5443825"/>
                </a:moveTo>
                <a:lnTo>
                  <a:pt x="2110739" y="5443825"/>
                </a:lnTo>
                <a:lnTo>
                  <a:pt x="0" y="0"/>
                </a:lnTo>
                <a:lnTo>
                  <a:pt x="0" y="54438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85C9E0-2401-4979-6663-E9FE45ED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919" y="2766218"/>
            <a:ext cx="7918638" cy="1325563"/>
          </a:xfrm>
        </p:spPr>
        <p:txBody>
          <a:bodyPr>
            <a:noAutofit/>
          </a:bodyPr>
          <a:lstStyle>
            <a:lvl1pPr>
              <a:defRPr lang="en-US" sz="9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1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6BFEA1-5F79-180E-2A18-6E0884F50168}"/>
              </a:ext>
            </a:extLst>
          </p:cNvPr>
          <p:cNvCxnSpPr>
            <a:cxnSpLocks/>
          </p:cNvCxnSpPr>
          <p:nvPr userDrawn="1"/>
        </p:nvCxnSpPr>
        <p:spPr>
          <a:xfrm>
            <a:off x="4104591" y="922020"/>
            <a:ext cx="0" cy="5013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56C305-8F9B-C49B-65FD-BB740B1878C2}"/>
              </a:ext>
            </a:extLst>
          </p:cNvPr>
          <p:cNvCxnSpPr>
            <a:cxnSpLocks/>
          </p:cNvCxnSpPr>
          <p:nvPr userDrawn="1"/>
        </p:nvCxnSpPr>
        <p:spPr>
          <a:xfrm>
            <a:off x="8094840" y="922020"/>
            <a:ext cx="0" cy="5013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C61019-A484-2B51-E773-BAF4851F0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568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F9B4E03-06F4-87C8-E318-87BD04E215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185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B63E1F0-3E81-5422-FA2F-13EC740172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3161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7A25F8A5-9AF8-F09A-18A3-E4A56E2BD4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1389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890B54E-6F8D-E9BC-BE97-3DADE78928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0006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84D2B60-BB7C-99CF-0BF7-9E0253ED4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5982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3CB676-AD4E-3C54-AAF7-AA5356CAFC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91705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F0FE3E9-B7C0-B5A1-DFBC-3566739728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00322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A0B6AD9-A37C-5CC8-DB99-C528E2B2A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96298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6633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F326BD-875C-B94F-045A-2DD6FC992338}"/>
              </a:ext>
            </a:extLst>
          </p:cNvPr>
          <p:cNvSpPr/>
          <p:nvPr userDrawn="1"/>
        </p:nvSpPr>
        <p:spPr>
          <a:xfrm>
            <a:off x="4091998" y="0"/>
            <a:ext cx="400237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FB465-715A-3022-1DB7-7E51E6179496}"/>
              </a:ext>
            </a:extLst>
          </p:cNvPr>
          <p:cNvSpPr/>
          <p:nvPr userDrawn="1"/>
        </p:nvSpPr>
        <p:spPr>
          <a:xfrm>
            <a:off x="8094369" y="0"/>
            <a:ext cx="409763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20ACD-CA58-8BB9-6809-7E628E1622D9}"/>
              </a:ext>
            </a:extLst>
          </p:cNvPr>
          <p:cNvSpPr/>
          <p:nvPr userDrawn="1"/>
        </p:nvSpPr>
        <p:spPr>
          <a:xfrm>
            <a:off x="-1" y="0"/>
            <a:ext cx="409763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C61019-A484-2B51-E773-BAF4851F0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568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F9B4E03-06F4-87C8-E318-87BD04E215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185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DB63E1F0-3E81-5422-FA2F-13EC740172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3161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7A25F8A5-9AF8-F09A-18A3-E4A56E2BD4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1389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890B54E-6F8D-E9BC-BE97-3DADE78928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0006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84D2B60-BB7C-99CF-0BF7-9E0253ED4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5982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3CB676-AD4E-3C54-AAF7-AA5356CAFC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91705" y="3982081"/>
            <a:ext cx="2588721" cy="2029025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F0FE3E9-B7C0-B5A1-DFBC-3566739728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00322" y="1429350"/>
            <a:ext cx="2571491" cy="295438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A0B6AD9-A37C-5CC8-DB99-C528E2B2A7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96298" y="1790929"/>
            <a:ext cx="793460" cy="109199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201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:a16="http://schemas.microsoft.com/office/drawing/2014/main" id="{3EA9CCC6-1E84-0D0A-9B1E-88EFA8CF4F16}"/>
              </a:ext>
            </a:extLst>
          </p:cNvPr>
          <p:cNvSpPr/>
          <p:nvPr userDrawn="1"/>
        </p:nvSpPr>
        <p:spPr>
          <a:xfrm rot="5400000" flipH="1" flipV="1">
            <a:off x="8558531" y="3224530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2796B3-9B81-DB22-738B-A003A4383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8045" y="5885674"/>
            <a:ext cx="1988327" cy="5765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09799A8C-ABD3-729B-F9B0-B8C9E32133D7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4266E6-CBB6-9E6C-CE9D-F928286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211"/>
            <a:ext cx="10515600" cy="1325563"/>
          </a:xfrm>
        </p:spPr>
        <p:txBody>
          <a:bodyPr>
            <a:noAutofit/>
          </a:bodyPr>
          <a:lstStyle>
            <a:lvl1pPr>
              <a:defRPr lang="en-US" sz="5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CB68-2838-691A-2414-4F7A379AC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691332"/>
            <a:ext cx="10515600" cy="279860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2697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:a16="http://schemas.microsoft.com/office/drawing/2014/main" id="{3EA9CCC6-1E84-0D0A-9B1E-88EFA8CF4F16}"/>
              </a:ext>
            </a:extLst>
          </p:cNvPr>
          <p:cNvSpPr/>
          <p:nvPr userDrawn="1"/>
        </p:nvSpPr>
        <p:spPr>
          <a:xfrm rot="5400000" flipH="1" flipV="1">
            <a:off x="8558531" y="3224530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2796B3-9B81-DB22-738B-A003A4383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8045" y="5885674"/>
            <a:ext cx="1988327" cy="5765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09799A8C-ABD3-729B-F9B0-B8C9E32133D7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5A4273D-8648-3AA5-A940-D7969AD29D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089442"/>
            <a:ext cx="3418005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9B22C5F-4FEA-86EA-374D-DEB4049BC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412798"/>
            <a:ext cx="3417999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037A7B9-7692-74C0-904D-0E4F9D9B03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62807" y="2089442"/>
            <a:ext cx="3418005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7AE14620-AC0A-87AE-34C7-17FF65DFD2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62807" y="1412798"/>
            <a:ext cx="3417999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C738240-4DB3-E7D5-5943-C3D32DC21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80616" y="2089442"/>
            <a:ext cx="3418005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E818C02-D6FD-4FA9-D44B-6613638E73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0616" y="1412798"/>
            <a:ext cx="3417999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65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:a16="http://schemas.microsoft.com/office/drawing/2014/main" id="{3EA9CCC6-1E84-0D0A-9B1E-88EFA8CF4F16}"/>
              </a:ext>
            </a:extLst>
          </p:cNvPr>
          <p:cNvSpPr/>
          <p:nvPr userDrawn="1"/>
        </p:nvSpPr>
        <p:spPr>
          <a:xfrm rot="5400000" flipH="1" flipV="1">
            <a:off x="8558531" y="3224530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2796B3-9B81-DB22-738B-A003A4383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8045" y="5885674"/>
            <a:ext cx="1988327" cy="5765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09799A8C-ABD3-729B-F9B0-B8C9E32133D7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5A4273D-8648-3AA5-A940-D7969AD29D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997" y="2637363"/>
            <a:ext cx="5538708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9B22C5F-4FEA-86EA-374D-DEB4049BC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998" y="1960719"/>
            <a:ext cx="5538698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C738240-4DB3-E7D5-5943-C3D32DC21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8302" y="2637363"/>
            <a:ext cx="5490319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E818C02-D6FD-4FA9-D44B-6613638E73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8306" y="1960719"/>
            <a:ext cx="5490309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0245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9">
            <a:extLst>
              <a:ext uri="{FF2B5EF4-FFF2-40B4-BE49-F238E27FC236}">
                <a16:creationId xmlns:a16="http://schemas.microsoft.com/office/drawing/2014/main" id="{A006EA61-7C5F-1D52-9A52-0B3B3D5363FA}"/>
              </a:ext>
            </a:extLst>
          </p:cNvPr>
          <p:cNvSpPr/>
          <p:nvPr userDrawn="1"/>
        </p:nvSpPr>
        <p:spPr>
          <a:xfrm rot="5400000" flipH="1" flipV="1">
            <a:off x="10977880" y="5643878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20BE6E-6BCB-9420-4960-B9C4D02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1001712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9940D15-D35B-75CE-EE1C-0C6694AB02D8}"/>
              </a:ext>
            </a:extLst>
          </p:cNvPr>
          <p:cNvSpPr txBox="1">
            <a:spLocks/>
          </p:cNvSpPr>
          <p:nvPr userDrawn="1"/>
        </p:nvSpPr>
        <p:spPr>
          <a:xfrm>
            <a:off x="259702" y="64030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 Title  |  FY’2023  |  Q1–Q2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537565-2423-410C-C3CA-9F9CA1632C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16234" y="332074"/>
            <a:ext cx="1453387" cy="419491"/>
          </a:xfrm>
          <a:prstGeom prst="rect">
            <a:avLst/>
          </a:prstGeom>
        </p:spPr>
      </p:pic>
      <p:sp>
        <p:nvSpPr>
          <p:cNvPr id="14" name="Right Triangle 9">
            <a:extLst>
              <a:ext uri="{FF2B5EF4-FFF2-40B4-BE49-F238E27FC236}">
                <a16:creationId xmlns:a16="http://schemas.microsoft.com/office/drawing/2014/main" id="{79B48B96-81B5-524D-AD08-78AE8E029F85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4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5133DE5-01C1-841D-48CD-9642D264C0D4}"/>
              </a:ext>
            </a:extLst>
          </p:cNvPr>
          <p:cNvSpPr/>
          <p:nvPr userDrawn="1"/>
        </p:nvSpPr>
        <p:spPr>
          <a:xfrm rot="5400000" flipH="1" flipV="1">
            <a:off x="10977880" y="5643878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20BE6E-6BCB-9420-4960-B9C4D02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1001712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9940D15-D35B-75CE-EE1C-0C6694AB02D8}"/>
              </a:ext>
            </a:extLst>
          </p:cNvPr>
          <p:cNvSpPr txBox="1">
            <a:spLocks/>
          </p:cNvSpPr>
          <p:nvPr userDrawn="1"/>
        </p:nvSpPr>
        <p:spPr>
          <a:xfrm>
            <a:off x="259702" y="64030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 Title  |  FY’2023  |  Q1–Q2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537565-2423-410C-C3CA-9F9CA1632C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16234" y="332074"/>
            <a:ext cx="1453387" cy="419491"/>
          </a:xfrm>
          <a:prstGeom prst="rect">
            <a:avLst/>
          </a:prstGeom>
        </p:spPr>
      </p:pic>
      <p:sp>
        <p:nvSpPr>
          <p:cNvPr id="14" name="Right Triangle 9">
            <a:extLst>
              <a:ext uri="{FF2B5EF4-FFF2-40B4-BE49-F238E27FC236}">
                <a16:creationId xmlns:a16="http://schemas.microsoft.com/office/drawing/2014/main" id="{79B48B96-81B5-524D-AD08-78AE8E029F85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F513C92-E8B5-D52D-A2A8-E07C271DF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" y="1248612"/>
            <a:ext cx="10988040" cy="496930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284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2D04009F-D5E5-3571-0635-1BF7B5FA5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-1"/>
            <a:ext cx="12188953" cy="6859716"/>
          </a:xfrm>
          <a:prstGeom prst="rect">
            <a:avLst/>
          </a:prstGeom>
        </p:spPr>
      </p:pic>
      <p:sp>
        <p:nvSpPr>
          <p:cNvPr id="5" name="Right Triangle 9">
            <a:extLst>
              <a:ext uri="{FF2B5EF4-FFF2-40B4-BE49-F238E27FC236}">
                <a16:creationId xmlns:a16="http://schemas.microsoft.com/office/drawing/2014/main" id="{42BB5DFF-139A-0731-C8B9-5947BC4D14A5}"/>
              </a:ext>
            </a:extLst>
          </p:cNvPr>
          <p:cNvSpPr/>
          <p:nvPr userDrawn="1"/>
        </p:nvSpPr>
        <p:spPr>
          <a:xfrm rot="16200000">
            <a:off x="8860914" y="3514836"/>
            <a:ext cx="2061611" cy="4624715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022D0-A43C-E7AB-1F68-C311B745E6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4686" y="5881240"/>
            <a:ext cx="1845392" cy="5392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5648F7B2-C192-41D1-10AE-192BE4C37E1C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878" y="6413502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ight Triangle 9">
            <a:extLst>
              <a:ext uri="{FF2B5EF4-FFF2-40B4-BE49-F238E27FC236}">
                <a16:creationId xmlns:a16="http://schemas.microsoft.com/office/drawing/2014/main" id="{56F73ACF-A9AD-EAA7-F40B-B4F8EE988D84}"/>
              </a:ext>
            </a:extLst>
          </p:cNvPr>
          <p:cNvSpPr/>
          <p:nvPr userDrawn="1"/>
        </p:nvSpPr>
        <p:spPr>
          <a:xfrm rot="5400000">
            <a:off x="2598420" y="-2608580"/>
            <a:ext cx="3429000" cy="8625840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0C1E337-E9C9-6ACC-7FFA-1323B662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96" y="456587"/>
            <a:ext cx="5549604" cy="13255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lang="en-US" sz="44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6DFC477-5209-72D9-9458-BBE3E4742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396" y="1877832"/>
            <a:ext cx="2490711" cy="92861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3pPr>
            <a:lvl4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4pPr>
            <a:lvl5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294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5133DE5-01C1-841D-48CD-9642D264C0D4}"/>
              </a:ext>
            </a:extLst>
          </p:cNvPr>
          <p:cNvSpPr/>
          <p:nvPr userDrawn="1"/>
        </p:nvSpPr>
        <p:spPr>
          <a:xfrm rot="5400000" flipH="1" flipV="1">
            <a:off x="10977880" y="5643878"/>
            <a:ext cx="670559" cy="1757679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20BE6E-6BCB-9420-4960-B9C4D02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20568"/>
            <a:ext cx="10017125" cy="814595"/>
          </a:xfrm>
        </p:spPr>
        <p:txBody>
          <a:bodyPr>
            <a:noAutofit/>
          </a:bodyPr>
          <a:lstStyle>
            <a:lvl1pPr algn="l">
              <a:defRPr lang="en-US" sz="36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9940D15-D35B-75CE-EE1C-0C6694AB02D8}"/>
              </a:ext>
            </a:extLst>
          </p:cNvPr>
          <p:cNvSpPr txBox="1">
            <a:spLocks/>
          </p:cNvSpPr>
          <p:nvPr userDrawn="1"/>
        </p:nvSpPr>
        <p:spPr>
          <a:xfrm>
            <a:off x="259702" y="64030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 Title  |  FY’2023  |  Q1–Q2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537565-2423-410C-C3CA-9F9CA1632C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16234" y="332074"/>
            <a:ext cx="1453387" cy="419491"/>
          </a:xfrm>
          <a:prstGeom prst="rect">
            <a:avLst/>
          </a:prstGeom>
        </p:spPr>
      </p:pic>
      <p:sp>
        <p:nvSpPr>
          <p:cNvPr id="14" name="Right Triangle 9">
            <a:extLst>
              <a:ext uri="{FF2B5EF4-FFF2-40B4-BE49-F238E27FC236}">
                <a16:creationId xmlns:a16="http://schemas.microsoft.com/office/drawing/2014/main" id="{79B48B96-81B5-524D-AD08-78AE8E029F85}"/>
              </a:ext>
            </a:extLst>
          </p:cNvPr>
          <p:cNvSpPr/>
          <p:nvPr userDrawn="1"/>
        </p:nvSpPr>
        <p:spPr>
          <a:xfrm rot="5400000">
            <a:off x="410077" y="-415922"/>
            <a:ext cx="519378" cy="1339532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CF3DA96-3968-A51B-E4D8-8D8A2D4BEE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3557" y="1824563"/>
            <a:ext cx="5538708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F66184C-0D47-5CD9-4FBE-CFCF505E8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3558" y="1208879"/>
            <a:ext cx="5538698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721EF38-545D-EE58-61F9-93F81FE6B4E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8302" y="1875363"/>
            <a:ext cx="5490319" cy="254451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AE73664-2B24-FFA2-BF23-D45B678642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8306" y="1198719"/>
            <a:ext cx="5490309" cy="48736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38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9">
            <a:extLst>
              <a:ext uri="{FF2B5EF4-FFF2-40B4-BE49-F238E27FC236}">
                <a16:creationId xmlns:a16="http://schemas.microsoft.com/office/drawing/2014/main" id="{3EA9CCC6-1E84-0D0A-9B1E-88EFA8CF4F16}"/>
              </a:ext>
            </a:extLst>
          </p:cNvPr>
          <p:cNvSpPr/>
          <p:nvPr userDrawn="1"/>
        </p:nvSpPr>
        <p:spPr>
          <a:xfrm rot="5400000" flipH="1" flipV="1">
            <a:off x="8558531" y="3224530"/>
            <a:ext cx="2030377" cy="5236561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702" y="6403005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720" y="6403005"/>
            <a:ext cx="731902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09799A8C-ABD3-729B-F9B0-B8C9E32133D7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4266E6-CBB6-9E6C-CE9D-F928286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211"/>
            <a:ext cx="10515600" cy="1325563"/>
          </a:xfrm>
        </p:spPr>
        <p:txBody>
          <a:bodyPr>
            <a:noAutofit/>
          </a:bodyPr>
          <a:lstStyle>
            <a:lvl1pPr>
              <a:defRPr lang="en-US" sz="5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CB68-2838-691A-2414-4F7A379AC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691332"/>
            <a:ext cx="10515600" cy="279860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6890087-9214-028D-F94A-DFDBE838EA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8045" y="5885674"/>
            <a:ext cx="1988327" cy="5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standing next to a bus&#10;&#10;Description automatically generated">
            <a:extLst>
              <a:ext uri="{FF2B5EF4-FFF2-40B4-BE49-F238E27FC236}">
                <a16:creationId xmlns:a16="http://schemas.microsoft.com/office/drawing/2014/main" id="{5BEB5888-6563-72B8-F36B-E4FB620D5A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9749" y="-2836"/>
            <a:ext cx="6025484" cy="68608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E5479D4-9136-1481-CFDF-2032DE6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4"/>
            <a:ext cx="5065296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187885-61AD-EA2E-F1D5-44D3E1AA8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116" y="2744909"/>
            <a:ext cx="4680284" cy="3009533"/>
          </a:xfrm>
        </p:spPr>
        <p:txBody>
          <a:bodyPr>
            <a:no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A415DF55-4F4F-5B62-BD49-6FA4CFF5B4E5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6" y="6413502"/>
            <a:ext cx="589196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73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laying cards&#10;&#10;Description automatically generated">
            <a:extLst>
              <a:ext uri="{FF2B5EF4-FFF2-40B4-BE49-F238E27FC236}">
                <a16:creationId xmlns:a16="http://schemas.microsoft.com/office/drawing/2014/main" id="{C3A18B28-E303-FE5A-4F5F-03E5E4551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2103" y="0"/>
            <a:ext cx="6029897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E5479D4-9136-1481-CFDF-2032DE6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4"/>
            <a:ext cx="5065296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187885-61AD-EA2E-F1D5-44D3E1AA8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116" y="2744909"/>
            <a:ext cx="4680284" cy="3009533"/>
          </a:xfrm>
        </p:spPr>
        <p:txBody>
          <a:bodyPr>
            <a:no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A415DF55-4F4F-5B62-BD49-6FA4CFF5B4E5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6" y="6413502"/>
            <a:ext cx="589196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28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a nurse smiling&#10;&#10;Description automatically generated">
            <a:extLst>
              <a:ext uri="{FF2B5EF4-FFF2-40B4-BE49-F238E27FC236}">
                <a16:creationId xmlns:a16="http://schemas.microsoft.com/office/drawing/2014/main" id="{E5A7B7D6-2978-A9A7-69A1-D4BD537D1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816" y="0"/>
            <a:ext cx="6040184" cy="68638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E5479D4-9136-1481-CFDF-2032DE6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4"/>
            <a:ext cx="5065296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187885-61AD-EA2E-F1D5-44D3E1AA8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116" y="2744909"/>
            <a:ext cx="4680284" cy="3009533"/>
          </a:xfrm>
        </p:spPr>
        <p:txBody>
          <a:bodyPr>
            <a:no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A415DF55-4F4F-5B62-BD49-6FA4CFF5B4E5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6" y="6413502"/>
            <a:ext cx="589196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2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ctor examining a person's chest&#10;&#10;Description automatically generated">
            <a:extLst>
              <a:ext uri="{FF2B5EF4-FFF2-40B4-BE49-F238E27FC236}">
                <a16:creationId xmlns:a16="http://schemas.microsoft.com/office/drawing/2014/main" id="{B9D9E743-7C05-21DF-AEA3-07F49ECC75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0"/>
            <a:ext cx="59436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E5479D4-9136-1481-CFDF-2032DE6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4"/>
            <a:ext cx="5065296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187885-61AD-EA2E-F1D5-44D3E1AA8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116" y="2744909"/>
            <a:ext cx="4680284" cy="3009533"/>
          </a:xfrm>
        </p:spPr>
        <p:txBody>
          <a:bodyPr>
            <a:no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A415DF55-4F4F-5B62-BD49-6FA4CFF5B4E5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6" y="6413502"/>
            <a:ext cx="589196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9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ld person smiling while holding a cup&#10;&#10;Description automatically generated">
            <a:extLst>
              <a:ext uri="{FF2B5EF4-FFF2-40B4-BE49-F238E27FC236}">
                <a16:creationId xmlns:a16="http://schemas.microsoft.com/office/drawing/2014/main" id="{A6B7BA25-E43A-518D-183A-DBC414FB8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0"/>
            <a:ext cx="59182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>
            <a:noAutofit/>
          </a:bodyPr>
          <a:lstStyle>
            <a:lvl1pPr algn="l">
              <a:def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E5479D4-9136-1481-CFDF-2032DE6B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644"/>
            <a:ext cx="5065296" cy="1325563"/>
          </a:xfrm>
        </p:spPr>
        <p:txBody>
          <a:bodyPr>
            <a:noAutofit/>
          </a:bodyPr>
          <a:lstStyle>
            <a:lvl1pPr>
              <a:defRPr lang="en-US" sz="4400" b="1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9187885-61AD-EA2E-F1D5-44D3E1AA8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6116" y="2744909"/>
            <a:ext cx="4680284" cy="3009533"/>
          </a:xfrm>
        </p:spPr>
        <p:txBody>
          <a:bodyPr>
            <a:no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A415DF55-4F4F-5B62-BD49-6FA4CFF5B4E5}"/>
              </a:ext>
            </a:extLst>
          </p:cNvPr>
          <p:cNvSpPr/>
          <p:nvPr userDrawn="1"/>
        </p:nvSpPr>
        <p:spPr>
          <a:xfrm rot="5400000">
            <a:off x="588563" y="-594409"/>
            <a:ext cx="745437" cy="1922563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6" y="6413502"/>
            <a:ext cx="589196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3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9946-66AA-4BAE-FDE1-9B509B9FA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46525"/>
            <a:ext cx="12192001" cy="2387600"/>
          </a:xfrm>
        </p:spPr>
        <p:txBody>
          <a:bodyPr anchor="ctr">
            <a:noAutofit/>
          </a:bodyPr>
          <a:lstStyle>
            <a:lvl1pPr algn="ctr">
              <a:lnSpc>
                <a:spcPts val="9400"/>
              </a:lnSpc>
              <a:defRPr sz="11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63A48-22B1-814A-103F-6AD79A00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43486" y="6385225"/>
            <a:ext cx="3311892" cy="365125"/>
          </a:xfrm>
        </p:spPr>
        <p:txBody>
          <a:bodyPr/>
          <a:lstStyle>
            <a:lvl1pPr algn="r">
              <a:defRPr sz="900" b="1" i="0" spc="30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fld id="{A54791FD-6B3C-0544-A672-FD612E58A69C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61B42-75F6-DD13-1D16-1B588465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372" y="6385225"/>
            <a:ext cx="4114800" cy="365125"/>
          </a:xfrm>
        </p:spPr>
        <p:txBody>
          <a:bodyPr/>
          <a:lstStyle>
            <a:lvl1pPr algn="l">
              <a:defRPr sz="900" b="1" i="0" spc="30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B2107CB-E121-2859-2517-E928EF44A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9398" y="6485178"/>
            <a:ext cx="1366787" cy="183197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018EE81D-6631-62F2-D051-5B192AD8A9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22067" y="3912305"/>
            <a:ext cx="8741448" cy="56991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0">
                <a:solidFill>
                  <a:schemeClr val="bg1"/>
                </a:solidFill>
                <a:latin typeface="Owners XNarrow" panose="02010803030101060104" pitchFamily="2" charset="77"/>
              </a:defRPr>
            </a:lvl1pPr>
            <a:lvl2pPr marL="457200" indent="0" algn="ctr">
              <a:buNone/>
              <a:defRPr b="1" i="0">
                <a:latin typeface="Owners Narrow" panose="02010503030101060104" pitchFamily="2" charset="77"/>
              </a:defRPr>
            </a:lvl2pPr>
            <a:lvl3pPr marL="914400" indent="0" algn="ctr">
              <a:buNone/>
              <a:defRPr b="1" i="0">
                <a:latin typeface="Owners Narrow" panose="02010503030101060104" pitchFamily="2" charset="77"/>
              </a:defRPr>
            </a:lvl3pPr>
            <a:lvl4pPr marL="1371600" indent="0" algn="ctr">
              <a:buNone/>
              <a:defRPr b="1" i="0">
                <a:latin typeface="Owners Narrow" panose="02010503030101060104" pitchFamily="2" charset="77"/>
              </a:defRPr>
            </a:lvl4pPr>
            <a:lvl5pPr marL="1828800" indent="0" algn="ctr">
              <a:buNone/>
              <a:defRPr b="1" i="0">
                <a:latin typeface="Owners Narrow" panose="020105030301010601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5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ck NO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D343847-C9AF-0790-EFB9-896F17BC6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6668" y="1916057"/>
            <a:ext cx="9918664" cy="3342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05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9A33787F-7BE6-87FE-0D1F-64BFF6C4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846" y="6396691"/>
            <a:ext cx="797859" cy="365125"/>
          </a:xfr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fld id="{5BD3E5C0-55AE-4C6F-8802-4B938E0B10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3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NO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C8903E17-1E68-F845-C0B2-A0D3ECDB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846" y="6396691"/>
            <a:ext cx="797859" cy="365125"/>
          </a:xfr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fld id="{5BD3E5C0-55AE-4C6F-8802-4B938E0B10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9BAF3D-1E96-A835-3404-530120BEF3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71594" y="2095037"/>
            <a:ext cx="8635156" cy="28820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400" b="1" i="0" u="none" strike="noStrike">
                <a:solidFill>
                  <a:srgbClr val="FCCF10"/>
                </a:solidFill>
                <a:effectLst/>
                <a:latin typeface="Proxima Nova Rg" panose="02000506030000020004" pitchFamily="2" charset="0"/>
              </a:rPr>
              <a:t>→ </a:t>
            </a:r>
            <a:r>
              <a:rPr lang="en-US"/>
              <a:t>Lorem ipsum</a:t>
            </a:r>
          </a:p>
          <a:p>
            <a:pPr lvl="0"/>
            <a:r>
              <a:rPr lang="en-US" sz="2400" b="1" i="0" u="none" strike="noStrike">
                <a:solidFill>
                  <a:srgbClr val="FCCF10"/>
                </a:solidFill>
                <a:effectLst/>
                <a:latin typeface="Proxima Nova Rg" panose="02000506030000020004" pitchFamily="2" charset="0"/>
              </a:rPr>
              <a:t>→ </a:t>
            </a:r>
            <a:r>
              <a:rPr lang="en-US" err="1"/>
              <a:t>Maruis</a:t>
            </a:r>
            <a:r>
              <a:rPr lang="en-US"/>
              <a:t> dui </a:t>
            </a:r>
            <a:r>
              <a:rPr lang="en-US" err="1"/>
              <a:t>nibh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1DF13-93B9-1866-FE48-CCFD6CF746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112" y="5390497"/>
            <a:ext cx="12813175" cy="1331913"/>
          </a:xfrm>
        </p:spPr>
        <p:txBody>
          <a:bodyPr>
            <a:noAutofit/>
          </a:bodyPr>
          <a:lstStyle>
            <a:lvl1pPr marL="0" indent="0" algn="r">
              <a:buNone/>
              <a:defRPr sz="9600" b="1" i="0" spc="13000" baseline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2142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dog&#10;&#10;Description automatically generated">
            <a:extLst>
              <a:ext uri="{FF2B5EF4-FFF2-40B4-BE49-F238E27FC236}">
                <a16:creationId xmlns:a16="http://schemas.microsoft.com/office/drawing/2014/main" id="{D22B605D-D669-8ADC-9E64-632009775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508"/>
            <a:ext cx="12192000" cy="6902508"/>
          </a:xfrm>
          <a:prstGeom prst="rect">
            <a:avLst/>
          </a:prstGeom>
        </p:spPr>
      </p:pic>
      <p:sp>
        <p:nvSpPr>
          <p:cNvPr id="11" name="Right Triangle 9">
            <a:extLst>
              <a:ext uri="{FF2B5EF4-FFF2-40B4-BE49-F238E27FC236}">
                <a16:creationId xmlns:a16="http://schemas.microsoft.com/office/drawing/2014/main" id="{3FB2B893-01BC-A5C6-D9C7-20092A05FDA0}"/>
              </a:ext>
            </a:extLst>
          </p:cNvPr>
          <p:cNvSpPr/>
          <p:nvPr userDrawn="1"/>
        </p:nvSpPr>
        <p:spPr>
          <a:xfrm rot="16200000">
            <a:off x="8842740" y="3543930"/>
            <a:ext cx="2061611" cy="4624715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450221-0460-3135-3757-C6E81F4AB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45872" y="5910334"/>
            <a:ext cx="1845392" cy="5392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498" y="6413502"/>
            <a:ext cx="4114800" cy="365125"/>
          </a:xfrm>
        </p:spPr>
        <p:txBody>
          <a:bodyPr>
            <a:noAutofit/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5648F7B2-C192-41D1-10AE-192BE4C37E1C}"/>
              </a:ext>
            </a:extLst>
          </p:cNvPr>
          <p:cNvSpPr txBox="1">
            <a:spLocks/>
          </p:cNvSpPr>
          <p:nvPr userDrawn="1"/>
        </p:nvSpPr>
        <p:spPr>
          <a:xfrm>
            <a:off x="696296" y="6055317"/>
            <a:ext cx="2133600" cy="36512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©2023 </a:t>
            </a:r>
            <a:r>
              <a:rPr lang="en-US" sz="70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InnovAge</a:t>
            </a:r>
            <a:r>
              <a:rPr lang="en-US" sz="7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8064" y="6442596"/>
            <a:ext cx="2743200" cy="365125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ight Triangle 9">
            <a:extLst>
              <a:ext uri="{FF2B5EF4-FFF2-40B4-BE49-F238E27FC236}">
                <a16:creationId xmlns:a16="http://schemas.microsoft.com/office/drawing/2014/main" id="{C23D82D2-5532-282D-B10B-D23C93C1C59B}"/>
              </a:ext>
            </a:extLst>
          </p:cNvPr>
          <p:cNvSpPr/>
          <p:nvPr userDrawn="1"/>
        </p:nvSpPr>
        <p:spPr>
          <a:xfrm rot="5400000">
            <a:off x="2598420" y="-2640256"/>
            <a:ext cx="3429000" cy="8625840"/>
          </a:xfrm>
          <a:custGeom>
            <a:avLst/>
            <a:gdLst>
              <a:gd name="connsiteX0" fmla="*/ 0 w 1469036"/>
              <a:gd name="connsiteY0" fmla="*/ 1469036 h 1469036"/>
              <a:gd name="connsiteX1" fmla="*/ 0 w 1469036"/>
              <a:gd name="connsiteY1" fmla="*/ 0 h 1469036"/>
              <a:gd name="connsiteX2" fmla="*/ 1469036 w 1469036"/>
              <a:gd name="connsiteY2" fmla="*/ 1469036 h 1469036"/>
              <a:gd name="connsiteX3" fmla="*/ 0 w 1469036"/>
              <a:gd name="connsiteY3" fmla="*/ 1469036 h 1469036"/>
              <a:gd name="connsiteX0" fmla="*/ 14990 w 1484026"/>
              <a:gd name="connsiteY0" fmla="*/ 4032354 h 4032354"/>
              <a:gd name="connsiteX1" fmla="*/ 0 w 1484026"/>
              <a:gd name="connsiteY1" fmla="*/ 0 h 4032354"/>
              <a:gd name="connsiteX2" fmla="*/ 1484026 w 1484026"/>
              <a:gd name="connsiteY2" fmla="*/ 4032354 h 4032354"/>
              <a:gd name="connsiteX3" fmla="*/ 14990 w 1484026"/>
              <a:gd name="connsiteY3" fmla="*/ 4032354 h 4032354"/>
              <a:gd name="connsiteX0" fmla="*/ 14990 w 1484026"/>
              <a:gd name="connsiteY0" fmla="*/ 3673681 h 3673681"/>
              <a:gd name="connsiteX1" fmla="*/ 0 w 1484026"/>
              <a:gd name="connsiteY1" fmla="*/ 0 h 3673681"/>
              <a:gd name="connsiteX2" fmla="*/ 1484026 w 1484026"/>
              <a:gd name="connsiteY2" fmla="*/ 3673681 h 3673681"/>
              <a:gd name="connsiteX3" fmla="*/ 14990 w 1484026"/>
              <a:gd name="connsiteY3" fmla="*/ 3673681 h 3673681"/>
              <a:gd name="connsiteX0" fmla="*/ 767 w 1469803"/>
              <a:gd name="connsiteY0" fmla="*/ 3813651 h 3813651"/>
              <a:gd name="connsiteX1" fmla="*/ 12021 w 1469803"/>
              <a:gd name="connsiteY1" fmla="*/ 0 h 3813651"/>
              <a:gd name="connsiteX2" fmla="*/ 1469803 w 1469803"/>
              <a:gd name="connsiteY2" fmla="*/ 3813651 h 3813651"/>
              <a:gd name="connsiteX3" fmla="*/ 767 w 1469803"/>
              <a:gd name="connsiteY3" fmla="*/ 3813651 h 3813651"/>
              <a:gd name="connsiteX0" fmla="*/ 6243 w 1475279"/>
              <a:gd name="connsiteY0" fmla="*/ 3804905 h 3804905"/>
              <a:gd name="connsiteX1" fmla="*/ 0 w 1475279"/>
              <a:gd name="connsiteY1" fmla="*/ 0 h 3804905"/>
              <a:gd name="connsiteX2" fmla="*/ 1475279 w 1475279"/>
              <a:gd name="connsiteY2" fmla="*/ 3804905 h 3804905"/>
              <a:gd name="connsiteX3" fmla="*/ 6243 w 1475279"/>
              <a:gd name="connsiteY3" fmla="*/ 3804905 h 380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5279" h="3804905">
                <a:moveTo>
                  <a:pt x="6243" y="3804905"/>
                </a:moveTo>
                <a:cubicBezTo>
                  <a:pt x="1246" y="2460787"/>
                  <a:pt x="4997" y="1344118"/>
                  <a:pt x="0" y="0"/>
                </a:cubicBezTo>
                <a:lnTo>
                  <a:pt x="1475279" y="3804905"/>
                </a:lnTo>
                <a:lnTo>
                  <a:pt x="6243" y="380490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BB546514-C444-3300-64E4-39B2D718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96" y="446427"/>
            <a:ext cx="5549604" cy="13255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lang="en-US" sz="4400" b="1" kern="1200" dirty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5046791-05F0-E309-1D4C-1DED2B5A5F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396" y="1867672"/>
            <a:ext cx="2490711" cy="92861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1pPr>
            <a:lvl2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3pPr>
            <a:lvl4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4pPr>
            <a:lvl5pPr marL="0" indent="0" algn="l" defTabSz="914400" rtl="0" eaLnBrk="1" latinLnBrk="0" hangingPunct="1">
              <a:lnSpc>
                <a:spcPct val="113999"/>
              </a:lnSpc>
              <a:buNone/>
              <a:defRPr lang="en-US" sz="2000" kern="1200" dirty="0">
                <a:solidFill>
                  <a:schemeClr val="accent2"/>
                </a:solidFill>
                <a:latin typeface="+mn-lt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465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and holding a heart&#10;&#10;Description automatically generated with medium confidence">
            <a:extLst>
              <a:ext uri="{FF2B5EF4-FFF2-40B4-BE49-F238E27FC236}">
                <a16:creationId xmlns:a16="http://schemas.microsoft.com/office/drawing/2014/main" id="{CA4D2803-FFE2-144B-2365-EFFF2C64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3253" y="0"/>
            <a:ext cx="886460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69796"/>
            <a:ext cx="5257800" cy="132556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078473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F05C506-0429-CE9B-DFB2-6A9D1CA42C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184" y="0"/>
            <a:ext cx="12253184" cy="68924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69796"/>
            <a:ext cx="5257800" cy="132556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842882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69796"/>
            <a:ext cx="5257800" cy="1325563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DCBD4FC2-AC67-7382-03A5-334D35178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059" y="0"/>
            <a:ext cx="7386942" cy="68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0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6484D1ED-C643-7AC7-4DBB-A3052D423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16" y="0"/>
            <a:ext cx="1028438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229"/>
            <a:ext cx="5257800" cy="877218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D346B7-378D-DDB8-FF91-9F9228D5C0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439" y="2193863"/>
            <a:ext cx="5252561" cy="221932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1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43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02A0A0E-0886-A218-FF0F-964672520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229"/>
            <a:ext cx="5257800" cy="877218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D346B7-378D-DDB8-FF91-9F9228D5C0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439" y="2193863"/>
            <a:ext cx="5252561" cy="221932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1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6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2">
            <a:extLst>
              <a:ext uri="{FF2B5EF4-FFF2-40B4-BE49-F238E27FC236}">
                <a16:creationId xmlns:a16="http://schemas.microsoft.com/office/drawing/2014/main" id="{226E2064-0AE8-9832-7DB2-B15D306C1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8540" y="0"/>
            <a:ext cx="8233459" cy="68638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9FFC-6DFA-5A7C-5CB4-D16E78C9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682" y="6413502"/>
            <a:ext cx="27432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62061-A9E1-5FEB-7E74-F9005E64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229"/>
            <a:ext cx="5257800" cy="877218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66BDC-2526-09FA-BDB5-7FE92D76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01" y="6413502"/>
            <a:ext cx="4114800" cy="365125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D346B7-378D-DDB8-FF91-9F9228D5C0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439" y="2193863"/>
            <a:ext cx="5252561" cy="221932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10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1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528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BDBBD-1AFE-C7F4-073D-2A9866F4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7A774-69F4-684D-F781-B4904ECA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64A5D-9718-8AEF-8381-D685B8C77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253" y="64135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AFB83-B1F1-3B05-A378-9B2E98A07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2123" y="64135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8233B-A364-4042-AC16-81D836698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6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34" r:id="rId2"/>
    <p:sldLayoutId id="2147483735" r:id="rId3"/>
    <p:sldLayoutId id="2147483707" r:id="rId4"/>
    <p:sldLayoutId id="2147483742" r:id="rId5"/>
    <p:sldLayoutId id="2147483743" r:id="rId6"/>
    <p:sldLayoutId id="2147483716" r:id="rId7"/>
    <p:sldLayoutId id="2147483747" r:id="rId8"/>
    <p:sldLayoutId id="2147483748" r:id="rId9"/>
    <p:sldLayoutId id="2147483713" r:id="rId10"/>
    <p:sldLayoutId id="2147483710" r:id="rId11"/>
    <p:sldLayoutId id="2147483715" r:id="rId12"/>
    <p:sldLayoutId id="2147483718" r:id="rId13"/>
    <p:sldLayoutId id="2147483719" r:id="rId14"/>
    <p:sldLayoutId id="2147483724" r:id="rId15"/>
    <p:sldLayoutId id="2147483723" r:id="rId16"/>
    <p:sldLayoutId id="2147483730" r:id="rId17"/>
    <p:sldLayoutId id="2147483720" r:id="rId18"/>
    <p:sldLayoutId id="2147483755" r:id="rId19"/>
    <p:sldLayoutId id="2147483756" r:id="rId20"/>
    <p:sldLayoutId id="2147483727" r:id="rId21"/>
    <p:sldLayoutId id="2147483729" r:id="rId22"/>
    <p:sldLayoutId id="2147483749" r:id="rId23"/>
    <p:sldLayoutId id="2147483752" r:id="rId24"/>
    <p:sldLayoutId id="2147483754" r:id="rId25"/>
    <p:sldLayoutId id="2147483753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7D237-E00F-8A8A-F743-7F003673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02629-07EB-D4FC-318A-00DF7D3A1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26EDF-7B33-F074-980B-5424F0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101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0"/>
              </a:defRPr>
            </a:lvl1pPr>
          </a:lstStyle>
          <a:p>
            <a:fld id="{DA0FC0D8-B5D9-864B-B92A-5EF76996D6A9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21C43-5A8E-1067-8DB0-E39D7ADBE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01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Presentation Title  |  FY’2023  |  Q1–Q2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EBD7-3444-6866-CDE3-276E3F343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059" y="64101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  <a:latin typeface="Proxima Nova Rg" panose="02000506030000020004" pitchFamily="2" charset="0"/>
              </a:defRPr>
            </a:lvl1pPr>
          </a:lstStyle>
          <a:p>
            <a:fld id="{5BD3E5C0-55AE-4C6F-8802-4B938E0B10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9315C2-2A89-5C4D-FA21-D8DCBB744275}"/>
              </a:ext>
            </a:extLst>
          </p:cNvPr>
          <p:cNvSpPr/>
          <p:nvPr userDrawn="1"/>
        </p:nvSpPr>
        <p:spPr>
          <a:xfrm>
            <a:off x="12192000" y="-1613647"/>
            <a:ext cx="1613647" cy="16136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Master template slide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3E79CF6-474E-541C-C07E-39D27D7B24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9456" y="-632259"/>
            <a:ext cx="458734" cy="4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8" r:id="rId2"/>
    <p:sldLayoutId id="214748368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roxima Nova Semibold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Nova Rg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40120C-EE7A-A4E8-9097-23596D971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Rev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AD3A9-4DCC-F8C3-52A7-F573B2BE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E5C0-55AE-4C6F-8802-4B938E0B106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B6028-20D9-023D-2194-B5F6C437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34BCA-16BD-B812-3647-C2373579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FY’2023  |  Q1–Q2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B16F-3E7E-8321-8315-F3B8A8BD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E9B6EC-BA42-8462-6804-EADDDC43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Operations – About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2132E-A499-6E3B-BCD2-FBBE8B094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" y="1804738"/>
            <a:ext cx="10988040" cy="44131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RevOps:</a:t>
            </a:r>
            <a:r>
              <a:rPr lang="en-US" sz="2400" dirty="0"/>
              <a:t> Aligns sales, marketing, and service to drive growth with better processes, systems, and data</a:t>
            </a:r>
          </a:p>
          <a:p>
            <a:pPr marL="1028700" lvl="1" indent="-342900"/>
            <a:r>
              <a:rPr lang="en-US" sz="2400" dirty="0"/>
              <a:t>Focuses on </a:t>
            </a:r>
            <a:r>
              <a:rPr lang="en-US" sz="2400" b="1" dirty="0"/>
              <a:t>making it easy to do business with InnovAge </a:t>
            </a:r>
            <a:r>
              <a:rPr lang="en-US" sz="2400" dirty="0"/>
              <a:t>by optimizing enterprise systems, reporting, and technical integrations across teams</a:t>
            </a:r>
          </a:p>
          <a:p>
            <a:pPr marL="1028700" lvl="1" indent="-342900"/>
            <a:r>
              <a:rPr lang="en-US" sz="2400" dirty="0"/>
              <a:t>Partners with FMOs and brokers to </a:t>
            </a:r>
            <a:r>
              <a:rPr lang="en-US" sz="2400" b="1" dirty="0"/>
              <a:t>streamline commissions, user experience, and key workflows</a:t>
            </a:r>
          </a:p>
          <a:p>
            <a:pPr marL="1028700" lvl="1" indent="-342900"/>
            <a:r>
              <a:rPr lang="en-US" sz="2400" dirty="0"/>
              <a:t>Leads the </a:t>
            </a:r>
            <a:r>
              <a:rPr lang="en-US" sz="2400" b="1" dirty="0"/>
              <a:t>Broker Support Unit (BSU)</a:t>
            </a:r>
            <a:r>
              <a:rPr lang="en-US" sz="2400" dirty="0"/>
              <a:t> and sales enablement team</a:t>
            </a:r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586B4-41AB-9E07-AC0B-1A33E26F1FA3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Anthony Horner – VP of Revenue Operations (RevOps), Process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107016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10A9-0E29-3939-025F-53EC40A5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0EDD09D-8853-1791-7702-DA5EC3333175}"/>
              </a:ext>
            </a:extLst>
          </p:cNvPr>
          <p:cNvSpPr txBox="1">
            <a:spLocks/>
          </p:cNvSpPr>
          <p:nvPr/>
        </p:nvSpPr>
        <p:spPr>
          <a:xfrm>
            <a:off x="350520" y="1804738"/>
            <a:ext cx="10988040" cy="441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Ready to Move Fast?</a:t>
            </a:r>
          </a:p>
          <a:p>
            <a:pPr marL="1028700" lvl="1" indent="-342900"/>
            <a:r>
              <a:rPr lang="en-US" sz="2000" dirty="0"/>
              <a:t>If the senior is ready, </a:t>
            </a:r>
            <a:r>
              <a:rPr lang="en-US" sz="2000" b="1" dirty="0"/>
              <a:t>call the Broker Sales Team right after submitting the application</a:t>
            </a:r>
            <a:endParaRPr lang="en-US" sz="2000" dirty="0"/>
          </a:p>
          <a:p>
            <a:pPr marL="1028700" lvl="1" indent="-342900"/>
            <a:r>
              <a:rPr lang="en-US" sz="2000" b="1" dirty="0"/>
              <a:t>No call? No problem.</a:t>
            </a:r>
            <a:r>
              <a:rPr lang="en-US" sz="2000" dirty="0"/>
              <a:t> Inside Sales will make the </a:t>
            </a:r>
            <a:r>
              <a:rPr lang="en-US" sz="2000" b="1" dirty="0"/>
              <a:t>first outbound call within 30 minutes</a:t>
            </a:r>
            <a:r>
              <a:rPr lang="en-US" sz="2000" dirty="0"/>
              <a:t> during normal business hours</a:t>
            </a:r>
          </a:p>
          <a:p>
            <a:pPr marL="1028700" lvl="1" indent="-342900"/>
            <a:r>
              <a:rPr lang="en-US" sz="2000" dirty="0"/>
              <a:t>InnovAge takes it from there with </a:t>
            </a:r>
            <a:r>
              <a:rPr lang="en-US" sz="2000" b="1" dirty="0"/>
              <a:t>no loss in information or delays</a:t>
            </a:r>
            <a:endParaRPr lang="en-US" sz="2000" dirty="0"/>
          </a:p>
          <a:p>
            <a:pPr marL="1028700" lvl="1" indent="-342900"/>
            <a:r>
              <a:rPr lang="en-US" sz="2000" b="1" dirty="0"/>
              <a:t>Fastest way to shorten the time</a:t>
            </a:r>
            <a:r>
              <a:rPr lang="en-US" sz="2000" dirty="0"/>
              <a:t> from application submission to payment</a:t>
            </a:r>
          </a:p>
          <a:p>
            <a:pPr marL="1028700" lvl="1" indent="-342900"/>
            <a:r>
              <a:rPr lang="en-US" sz="2000" dirty="0"/>
              <a:t>Broker Sales Team </a:t>
            </a:r>
            <a:r>
              <a:rPr lang="en-US" sz="2000" b="1" dirty="0"/>
              <a:t>verifies info</a:t>
            </a:r>
            <a:r>
              <a:rPr lang="en-US" sz="2000" dirty="0"/>
              <a:t> and schedules the </a:t>
            </a:r>
            <a:r>
              <a:rPr lang="en-US" sz="2000" b="1" dirty="0"/>
              <a:t>in-person intake meeting</a:t>
            </a:r>
            <a:r>
              <a:rPr lang="en-US" sz="2000" dirty="0"/>
              <a:t> with a local Enrollment Rep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D190D-24B3-7849-B220-DEA6DDC8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CAF4C-99DC-D0C0-D541-7AF06A58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Management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5EA6A-E145-3BA1-4D36-7A2978E70A32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Leads flow from the portal into our CRM where broker sales team quickly connects seniors with the right team for fast follow up or immediate call support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E05D62A-A1B4-E2E7-C673-6929D3A72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621164"/>
              </p:ext>
            </p:extLst>
          </p:nvPr>
        </p:nvGraphicFramePr>
        <p:xfrm>
          <a:off x="380430" y="5524500"/>
          <a:ext cx="11431140" cy="736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286228">
                  <a:extLst>
                    <a:ext uri="{9D8B030D-6E8A-4147-A177-3AD203B41FA5}">
                      <a16:colId xmlns:a16="http://schemas.microsoft.com/office/drawing/2014/main" val="2369258172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2882754235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30124934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664753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1387478362"/>
                    </a:ext>
                  </a:extLst>
                </a:gridCol>
              </a:tblGrid>
              <a:tr h="3205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Pacific (PST)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Mountain (MST)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Central (CST)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Eastern (EST)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53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Monday–Friday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5:00 AM – 5:00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6:00 AM – 6:00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7:00 AM – 7:00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8:00 AM – 8:00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93955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276E95-B7E3-1BDD-C3D0-045524F42C2F}"/>
              </a:ext>
            </a:extLst>
          </p:cNvPr>
          <p:cNvSpPr/>
          <p:nvPr/>
        </p:nvSpPr>
        <p:spPr>
          <a:xfrm>
            <a:off x="380430" y="5095874"/>
            <a:ext cx="11431140" cy="365125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Call the Broker Sales Team at (855) 975-5056</a:t>
            </a:r>
          </a:p>
        </p:txBody>
      </p:sp>
    </p:spTree>
    <p:extLst>
      <p:ext uri="{BB962C8B-B14F-4D97-AF65-F5344CB8AC3E}">
        <p14:creationId xmlns:p14="http://schemas.microsoft.com/office/powerpoint/2010/main" val="106846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92AD7-8736-4CD6-7F6A-7B1FA622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D4CFEA-C76D-359C-9BA7-22F75926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Status Definitions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42E3A-10EB-3F8B-A34F-928336DDE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" y="1766639"/>
            <a:ext cx="11619102" cy="2247049"/>
          </a:xfrm>
        </p:spPr>
        <p:txBody>
          <a:bodyPr/>
          <a:lstStyle/>
          <a:p>
            <a:r>
              <a:rPr lang="en-US" sz="1800" b="1" dirty="0"/>
              <a:t>What takes so long?</a:t>
            </a:r>
            <a:endParaRPr lang="en-US" sz="1600" b="1" dirty="0"/>
          </a:p>
          <a:p>
            <a:pPr marL="1028700" lvl="1" indent="-342900"/>
            <a:r>
              <a:rPr lang="en-US" sz="1600" b="1" dirty="0"/>
              <a:t>Every enrollment application is unique, shaped by state, county, and other key factors</a:t>
            </a:r>
          </a:p>
          <a:p>
            <a:r>
              <a:rPr lang="en-US" sz="1800" b="1" dirty="0"/>
              <a:t>Why do we need three approvals?</a:t>
            </a:r>
            <a:endParaRPr lang="en-US" sz="1600" b="1" dirty="0"/>
          </a:p>
          <a:p>
            <a:pPr marL="1028700" lvl="1" indent="-342900"/>
            <a:r>
              <a:rPr lang="en-US" sz="1600" b="1" dirty="0"/>
              <a:t>Financial Funding: </a:t>
            </a:r>
            <a:r>
              <a:rPr lang="en-US" sz="1600" dirty="0"/>
              <a:t>Confirm long-term funding sources (Medicaid + Medicare, VA, or self-funded).</a:t>
            </a:r>
          </a:p>
          <a:p>
            <a:pPr marL="1028700" lvl="1" indent="-342900"/>
            <a:r>
              <a:rPr lang="en-US" sz="1600" b="1" dirty="0"/>
              <a:t>Level of Care (LOC): </a:t>
            </a:r>
            <a:r>
              <a:rPr lang="en-US" sz="1600" dirty="0"/>
              <a:t>Ensure participant meets nursing facility level-of-care requirements.</a:t>
            </a:r>
          </a:p>
          <a:p>
            <a:pPr marL="1028700" lvl="1" indent="-342900"/>
            <a:r>
              <a:rPr lang="en-US" sz="1600" b="1" dirty="0"/>
              <a:t>Home Safety &amp; Health Stability: </a:t>
            </a:r>
            <a:r>
              <a:rPr lang="en-US" sz="1600" dirty="0"/>
              <a:t>Verify participant can live safely and independently at home with PACE support.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ECAC7B-1966-C24D-8464-F36C08C15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288010"/>
              </p:ext>
            </p:extLst>
          </p:nvPr>
        </p:nvGraphicFramePr>
        <p:xfrm>
          <a:off x="393130" y="3975588"/>
          <a:ext cx="11431140" cy="2773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332480">
                  <a:extLst>
                    <a:ext uri="{9D8B030D-6E8A-4147-A177-3AD203B41FA5}">
                      <a16:colId xmlns:a16="http://schemas.microsoft.com/office/drawing/2014/main" val="2369258172"/>
                    </a:ext>
                  </a:extLst>
                </a:gridCol>
                <a:gridCol w="8098660">
                  <a:extLst>
                    <a:ext uri="{9D8B030D-6E8A-4147-A177-3AD203B41FA5}">
                      <a16:colId xmlns:a16="http://schemas.microsoft.com/office/drawing/2014/main" val="1387478362"/>
                    </a:ext>
                  </a:extLst>
                </a:gridCol>
              </a:tblGrid>
              <a:tr h="1995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Application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539304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Received – Intake Scheduled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Lead scheduled for intake; appointment confirmed.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93955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Pending – Intake Completed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Intake completed; awaiting internal approval.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4215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Pending – 1 of 3 Approved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First stage approval complete; moving through approval process.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167815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Pending – 2 of 3 Approved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Second stage approval complete; nearing final decision.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46381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Pending – 3 of 3 Approved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Final approval stage complete; enrollment decision pending final confirmation.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32238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Effective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Enrollment approved and effective; participant is now active.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141209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Disenrolled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Participant no longer enrolled; disenrollment reason documented.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80771"/>
                  </a:ext>
                </a:extLst>
              </a:tr>
              <a:tr h="181375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Declined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Application closed; not proceeding to enrollment.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999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EF4548A-73CB-5CF0-162A-A37FA7899E04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Automatic CRM-to-portal updates ensure brokers have real-time visibility into the full multi-month enrollment journey</a:t>
            </a:r>
          </a:p>
        </p:txBody>
      </p:sp>
    </p:spTree>
    <p:extLst>
      <p:ext uri="{BB962C8B-B14F-4D97-AF65-F5344CB8AC3E}">
        <p14:creationId xmlns:p14="http://schemas.microsoft.com/office/powerpoint/2010/main" val="272952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373B-93B6-A319-C167-76E36F73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67D9B5D-4E8D-E421-AB16-3C8863565F23}"/>
              </a:ext>
            </a:extLst>
          </p:cNvPr>
          <p:cNvSpPr txBox="1">
            <a:spLocks/>
          </p:cNvSpPr>
          <p:nvPr/>
        </p:nvSpPr>
        <p:spPr>
          <a:xfrm>
            <a:off x="350520" y="1946644"/>
            <a:ext cx="10988040" cy="427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Portal &amp; Back Office Support:</a:t>
            </a:r>
            <a:r>
              <a:rPr lang="en-US" sz="2000" dirty="0"/>
              <a:t> Help using the broker portal and FMO back-office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On-Demand Training:</a:t>
            </a:r>
            <a:r>
              <a:rPr lang="en-US" sz="2000" dirty="0"/>
              <a:t> Quick-turn training sessions available upon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Access Assistance:</a:t>
            </a:r>
            <a:r>
              <a:rPr lang="en-US" sz="2000" dirty="0"/>
              <a:t> Help getting into all required tools, systems, and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Process Guidance:</a:t>
            </a:r>
            <a:r>
              <a:rPr lang="en-US" sz="2000" dirty="0"/>
              <a:t> Answers to questions on workflows, status updates, and next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Resource Navigation:</a:t>
            </a:r>
            <a:r>
              <a:rPr lang="en-US" sz="2000" dirty="0"/>
              <a:t> Point you to the right materials, job aids, and training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84462-34E2-4689-F83D-42431324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136B65-5909-291A-85A6-06F7491A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Broker Support Unit (BSU)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CABFC7-1ED8-1A88-3547-CAD09E8DB211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BSU Provides the Help When, Where and How You Need It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D5BD32-2A72-63F6-F7CA-CF393A6904CA}"/>
              </a:ext>
            </a:extLst>
          </p:cNvPr>
          <p:cNvSpPr/>
          <p:nvPr/>
        </p:nvSpPr>
        <p:spPr>
          <a:xfrm>
            <a:off x="380430" y="5095874"/>
            <a:ext cx="11431140" cy="365125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Call the Broker Support Unit at (866) 492-9239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EFB40E-4D2F-9ADC-A9B0-A5BBD55BCE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365095"/>
              </p:ext>
            </p:extLst>
          </p:nvPr>
        </p:nvGraphicFramePr>
        <p:xfrm>
          <a:off x="380430" y="5524500"/>
          <a:ext cx="11431140" cy="736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286228">
                  <a:extLst>
                    <a:ext uri="{9D8B030D-6E8A-4147-A177-3AD203B41FA5}">
                      <a16:colId xmlns:a16="http://schemas.microsoft.com/office/drawing/2014/main" val="2369258172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2882754235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30124934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664753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1387478362"/>
                    </a:ext>
                  </a:extLst>
                </a:gridCol>
              </a:tblGrid>
              <a:tr h="3205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Pacific (PST)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Mountain (MST)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Central (CST)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Eastern (EST)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53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Monday–Friday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5:00 AM – 5:00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6:00 AM – 6:00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7:00 AM – 7:00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8:00 AM – 8:00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93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09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A66FA-A224-F230-C6F5-9937D8CA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FY’2023  |  Q1–Q2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2ABD8-16B9-FCD1-BE56-9AF7FC54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0A2229-92B5-2085-92D9-C0686CC2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Reporting for FMOs and Brokers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6CED9-E0A2-A48B-A278-6D1040822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520" y="1804738"/>
            <a:ext cx="10988040" cy="44131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Available Reports:</a:t>
            </a:r>
          </a:p>
          <a:p>
            <a:pPr marL="1028700" lvl="1" indent="-342900"/>
            <a:r>
              <a:rPr lang="en-US" dirty="0"/>
              <a:t>Enrollment Status Report – Real-time enrollment progress tracking</a:t>
            </a:r>
          </a:p>
          <a:p>
            <a:pPr marL="1028700" lvl="1" indent="-342900"/>
            <a:r>
              <a:rPr lang="en-US" dirty="0"/>
              <a:t>Agent Commission History – Payment and commission details</a:t>
            </a:r>
          </a:p>
          <a:p>
            <a:pPr marL="1028700" lvl="1" indent="-342900"/>
            <a:r>
              <a:rPr lang="en-US" dirty="0"/>
              <a:t>Book of Business Report – All active enrollments by agent/broker</a:t>
            </a:r>
          </a:p>
          <a:p>
            <a:pPr marL="1028700" lvl="1" indent="-342900"/>
            <a:r>
              <a:rPr lang="en-US" dirty="0"/>
              <a:t>Ready to Sell (RTS) Report – Certification &amp; compliance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Certification &amp; Training:</a:t>
            </a:r>
          </a:p>
          <a:p>
            <a:pPr marL="1028700" lvl="1" indent="-342900"/>
            <a:r>
              <a:rPr lang="en-US" dirty="0"/>
              <a:t>Manage and update certification coursework for RTS eligibility</a:t>
            </a:r>
          </a:p>
          <a:p>
            <a:pPr marL="1028700" lvl="1" indent="-342900"/>
            <a:r>
              <a:rPr lang="en-US" dirty="0"/>
              <a:t>Integrated tracking ensures compliance before lead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A6B94-BDC4-E62A-06A3-088A51CF6341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Agent Portal and FMO back office deliver key reports and the latest PACE certification updates all in one place</a:t>
            </a:r>
          </a:p>
        </p:txBody>
      </p:sp>
    </p:spTree>
    <p:extLst>
      <p:ext uri="{BB962C8B-B14F-4D97-AF65-F5344CB8AC3E}">
        <p14:creationId xmlns:p14="http://schemas.microsoft.com/office/powerpoint/2010/main" val="3805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3C22E-D517-FC23-B3F4-38A88E1D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C44980-E77B-571C-F402-50C2774DE134}"/>
              </a:ext>
            </a:extLst>
          </p:cNvPr>
          <p:cNvSpPr txBox="1">
            <a:spLocks/>
          </p:cNvSpPr>
          <p:nvPr/>
        </p:nvSpPr>
        <p:spPr>
          <a:xfrm>
            <a:off x="350520" y="1804738"/>
            <a:ext cx="11431140" cy="441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Commission Details You Need to Know</a:t>
            </a:r>
          </a:p>
          <a:p>
            <a:pPr marL="1028700" lvl="1" indent="-342900"/>
            <a:r>
              <a:rPr lang="en-US" sz="2000" dirty="0"/>
              <a:t>Commissions paid </a:t>
            </a:r>
            <a:r>
              <a:rPr lang="en-US" sz="2000" b="1" dirty="0"/>
              <a:t>only on enrolled participants</a:t>
            </a:r>
          </a:p>
          <a:p>
            <a:pPr marL="1028700" lvl="1" indent="-342900"/>
            <a:r>
              <a:rPr lang="en-US" sz="2000" b="1" dirty="0"/>
              <a:t>Real-time status </a:t>
            </a:r>
            <a:r>
              <a:rPr lang="en-US" sz="2000" dirty="0"/>
              <a:t>updates flow from CRM to portal and back office</a:t>
            </a:r>
          </a:p>
          <a:p>
            <a:pPr marL="1028700" lvl="1" indent="-342900"/>
            <a:r>
              <a:rPr lang="en-US" sz="2000" b="1" dirty="0"/>
              <a:t>Commission statements </a:t>
            </a:r>
            <a:r>
              <a:rPr lang="en-US" sz="2000" dirty="0"/>
              <a:t>downloadable directly from the Agent Portal and FMO back office</a:t>
            </a:r>
          </a:p>
          <a:p>
            <a:pPr marL="1028700" lvl="1" indent="-342900"/>
            <a:r>
              <a:rPr lang="en-US" sz="2000" b="1" dirty="0"/>
              <a:t>Payments processed quickly </a:t>
            </a:r>
            <a:r>
              <a:rPr lang="en-US" sz="2000" dirty="0"/>
              <a:t>and always within contractual timelines (typically net-30)</a:t>
            </a:r>
          </a:p>
          <a:p>
            <a:pPr marL="1028700" lvl="1" indent="-342900"/>
            <a:r>
              <a:rPr lang="en-US" sz="2000" dirty="0"/>
              <a:t>Supported by </a:t>
            </a:r>
            <a:r>
              <a:rPr lang="en-US" sz="2000" b="1" dirty="0"/>
              <a:t>experienced broker and FMO commission experts</a:t>
            </a:r>
            <a:r>
              <a:rPr lang="en-US" sz="2000" dirty="0"/>
              <a:t> for a smooth, reliable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765D6-EA8E-FC72-F11D-CD5E36F9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233B-A364-4042-AC16-81D836698E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980D4-2E85-2267-D47A-07AD6B7A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Commissions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1D5B1-2015-C643-401A-7C23741D9E7C}"/>
              </a:ext>
            </a:extLst>
          </p:cNvPr>
          <p:cNvSpPr/>
          <p:nvPr/>
        </p:nvSpPr>
        <p:spPr>
          <a:xfrm>
            <a:off x="0" y="1055646"/>
            <a:ext cx="12192000" cy="749093"/>
          </a:xfrm>
          <a:prstGeom prst="rect">
            <a:avLst/>
          </a:prstGeom>
          <a:solidFill>
            <a:srgbClr val="44546A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Real-Time Updates and On-Time Payments, Every Time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CCCCB-FACA-73B5-76A2-3B5C8E7064B1}"/>
              </a:ext>
            </a:extLst>
          </p:cNvPr>
          <p:cNvSpPr/>
          <p:nvPr/>
        </p:nvSpPr>
        <p:spPr>
          <a:xfrm>
            <a:off x="380430" y="5095874"/>
            <a:ext cx="11431140" cy="365125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</a:ln>
          <a:effectLst/>
        </p:spPr>
        <p:txBody>
          <a:bodyPr numCol="1"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Call the Commissions Team at (833) 246-7544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C76A73-4E80-25B5-8BD5-5A6EA438F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602833"/>
              </p:ext>
            </p:extLst>
          </p:nvPr>
        </p:nvGraphicFramePr>
        <p:xfrm>
          <a:off x="380430" y="5524500"/>
          <a:ext cx="11431140" cy="1107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286228">
                  <a:extLst>
                    <a:ext uri="{9D8B030D-6E8A-4147-A177-3AD203B41FA5}">
                      <a16:colId xmlns:a16="http://schemas.microsoft.com/office/drawing/2014/main" val="2369258172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2882754235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30124934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34664753"/>
                    </a:ext>
                  </a:extLst>
                </a:gridCol>
                <a:gridCol w="2286228">
                  <a:extLst>
                    <a:ext uri="{9D8B030D-6E8A-4147-A177-3AD203B41FA5}">
                      <a16:colId xmlns:a16="http://schemas.microsoft.com/office/drawing/2014/main" val="1387478362"/>
                    </a:ext>
                  </a:extLst>
                </a:gridCol>
              </a:tblGrid>
              <a:tr h="3205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Pacific (PST)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Mountain (MST)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Central (CST)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Eastern (EST)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53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Monday–Thursday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6:00 AM – 3:00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7:00 AM – 4:00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8:00 AM – 5:00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9:00 AM – 6:00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9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Friday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6:00 AM – 2:00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7:00 AM – 3:00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8:00 AM – 4:00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9:00 AM – 5:00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9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11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vAge 20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157"/>
      </a:accent1>
      <a:accent2>
        <a:srgbClr val="92D300"/>
      </a:accent2>
      <a:accent3>
        <a:srgbClr val="00877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noAutofit/>
      </a:bodyPr>
      <a:lstStyle>
        <a:defPPr algn="ctr">
          <a:lnSpc>
            <a:spcPct val="114000"/>
          </a:lnSpc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althyIndependence_Template_2023_Widescreen" id="{1FAB6846-7E03-DB4C-B80E-1EA19A54AA90}" vid="{B5670358-2978-5B43-BC24-FFF4374765E1}"/>
    </a:ext>
  </a:extLst>
</a:theme>
</file>

<file path=ppt/theme/theme2.xml><?xml version="1.0" encoding="utf-8"?>
<a:theme xmlns:a="http://schemas.openxmlformats.org/drawingml/2006/main" name="1_Office Theme">
  <a:themeElements>
    <a:clrScheme name="Favorite_Child">
      <a:dk1>
        <a:srgbClr val="111111"/>
      </a:dk1>
      <a:lt1>
        <a:srgbClr val="FFFFFF"/>
      </a:lt1>
      <a:dk2>
        <a:srgbClr val="44546A"/>
      </a:dk2>
      <a:lt2>
        <a:srgbClr val="E6E6E6"/>
      </a:lt2>
      <a:accent1>
        <a:srgbClr val="111111"/>
      </a:accent1>
      <a:accent2>
        <a:srgbClr val="FE5E20"/>
      </a:accent2>
      <a:accent3>
        <a:srgbClr val="FCD0D3"/>
      </a:accent3>
      <a:accent4>
        <a:srgbClr val="3840ED"/>
      </a:accent4>
      <a:accent5>
        <a:srgbClr val="B3EFE5"/>
      </a:accent5>
      <a:accent6>
        <a:srgbClr val="FCCF10"/>
      </a:accent6>
      <a:hlink>
        <a:srgbClr val="3840ED"/>
      </a:hlink>
      <a:folHlink>
        <a:srgbClr val="954F72"/>
      </a:folHlink>
    </a:clrScheme>
    <a:fontScheme name="Periscope_Brand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yIndependence_Template_2023_Widescreen" id="{1FAB6846-7E03-DB4C-B80E-1EA19A54AA90}" vid="{71440619-5C7D-2A48-8C37-23C8A845C3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E9601E599CD148B4E46C0C300B45B1" ma:contentTypeVersion="12" ma:contentTypeDescription="Create a new document." ma:contentTypeScope="" ma:versionID="3be33ffbe79511fb0a6453af6fac1dfc">
  <xsd:schema xmlns:xsd="http://www.w3.org/2001/XMLSchema" xmlns:xs="http://www.w3.org/2001/XMLSchema" xmlns:p="http://schemas.microsoft.com/office/2006/metadata/properties" xmlns:ns2="74725ca9-c50c-496d-a645-c6adea668cd3" xmlns:ns3="2f99f886-5d8e-4bd0-9706-d02ef2ee9885" targetNamespace="http://schemas.microsoft.com/office/2006/metadata/properties" ma:root="true" ma:fieldsID="b6972d437b7af01cae4c659a72e5c75a" ns2:_="" ns3:_="">
    <xsd:import namespace="74725ca9-c50c-496d-a645-c6adea668cd3"/>
    <xsd:import namespace="2f99f886-5d8e-4bd0-9706-d02ef2ee98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25ca9-c50c-496d-a645-c6adea668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5edad8d-a5c2-48d5-b8a9-b33c5440b3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99f886-5d8e-4bd0-9706-d02ef2ee988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725ca9-c50c-496d-a645-c6adea668cd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2F1546-699D-4FA4-8577-F9666CEAEC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F1EDDF-DF58-4C8D-80AC-40633EE919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725ca9-c50c-496d-a645-c6adea668cd3"/>
    <ds:schemaRef ds:uri="2f99f886-5d8e-4bd0-9706-d02ef2ee98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8706BB-1784-44CD-AFBB-6E5E6704BEA8}">
  <ds:schemaRefs>
    <ds:schemaRef ds:uri="http://schemas.openxmlformats.org/package/2006/metadata/core-properties"/>
    <ds:schemaRef ds:uri="http://schemas.microsoft.com/office/2006/documentManagement/types"/>
    <ds:schemaRef ds:uri="2f99f886-5d8e-4bd0-9706-d02ef2ee9885"/>
    <ds:schemaRef ds:uri="http://purl.org/dc/elements/1.1/"/>
    <ds:schemaRef ds:uri="http://schemas.microsoft.com/office/infopath/2007/PartnerControls"/>
    <ds:schemaRef ds:uri="74725ca9-c50c-496d-a645-c6adea668cd3"/>
    <ds:schemaRef ds:uri="http://schemas.microsoft.com/office/2006/metadata/properties"/>
    <ds:schemaRef ds:uri="http://www.w3.org/XML/1998/namespace"/>
    <ds:schemaRef ds:uri="http://purl.org/dc/terms/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5c4d49c0-bbdc-43e2-937d-ace328040b69}" enabled="0" method="" siteId="{5c4d49c0-bbdc-43e2-937d-ace328040b6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InnovAge PPT Template Widescreen</Template>
  <TotalTime>4827</TotalTime>
  <Words>837</Words>
  <Application>Microsoft Office PowerPoint</Application>
  <PresentationFormat>Widescreen</PresentationFormat>
  <Paragraphs>113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Owners Narrow</vt:lpstr>
      <vt:lpstr>Owners XNarrow</vt:lpstr>
      <vt:lpstr>Proxima Nova Rg</vt:lpstr>
      <vt:lpstr>Proxima Nova Semibold</vt:lpstr>
      <vt:lpstr>Office Theme</vt:lpstr>
      <vt:lpstr>1_Office Theme</vt:lpstr>
      <vt:lpstr>PowerPoint Presentation</vt:lpstr>
      <vt:lpstr>Revenue Operations – About Us</vt:lpstr>
      <vt:lpstr>Application Management Process</vt:lpstr>
      <vt:lpstr>Enrollment Status Definitions</vt:lpstr>
      <vt:lpstr>Broker Support Unit (BSU)</vt:lpstr>
      <vt:lpstr>Data &amp; Reporting for FMOs and Brokers</vt:lpstr>
      <vt:lpstr>Commissions</vt:lpstr>
    </vt:vector>
  </TitlesOfParts>
  <Company>InnovAge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Sheri Hernandez</dc:creator>
  <cp:lastModifiedBy>Anthony Horner</cp:lastModifiedBy>
  <cp:revision>7</cp:revision>
  <dcterms:created xsi:type="dcterms:W3CDTF">2025-08-14T21:33:05Z</dcterms:created>
  <dcterms:modified xsi:type="dcterms:W3CDTF">2025-09-23T22:32:23Z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0x01010005E9601E599CD148B4E46C0C300B45B1</vt:lpwstr>
  </property>
  <property fmtid="{D5CDD505-2E9C-101B-9397-08002B2CF9AE}" pid="3" name="MediaServiceImageTags">
    <vt:lpwstr/>
  </property>
</Properties>
</file>